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handoutMasterIdLst>
    <p:handoutMasterId r:id="rId44"/>
  </p:handoutMasterIdLst>
  <p:sldIdLst>
    <p:sldId id="883" r:id="rId2"/>
    <p:sldId id="878" r:id="rId3"/>
    <p:sldId id="901" r:id="rId4"/>
    <p:sldId id="906" r:id="rId5"/>
    <p:sldId id="907" r:id="rId6"/>
    <p:sldId id="908" r:id="rId7"/>
    <p:sldId id="909" r:id="rId8"/>
    <p:sldId id="905" r:id="rId9"/>
    <p:sldId id="902" r:id="rId10"/>
    <p:sldId id="879" r:id="rId11"/>
    <p:sldId id="880" r:id="rId12"/>
    <p:sldId id="881" r:id="rId13"/>
    <p:sldId id="882" r:id="rId14"/>
    <p:sldId id="724" r:id="rId15"/>
    <p:sldId id="800" r:id="rId16"/>
    <p:sldId id="757" r:id="rId17"/>
    <p:sldId id="784" r:id="rId18"/>
    <p:sldId id="785" r:id="rId19"/>
    <p:sldId id="868" r:id="rId20"/>
    <p:sldId id="725" r:id="rId21"/>
    <p:sldId id="760" r:id="rId22"/>
    <p:sldId id="726" r:id="rId23"/>
    <p:sldId id="807" r:id="rId24"/>
    <p:sldId id="887" r:id="rId25"/>
    <p:sldId id="717" r:id="rId26"/>
    <p:sldId id="910" r:id="rId27"/>
    <p:sldId id="911" r:id="rId28"/>
    <p:sldId id="919" r:id="rId29"/>
    <p:sldId id="913" r:id="rId30"/>
    <p:sldId id="912" r:id="rId31"/>
    <p:sldId id="914" r:id="rId32"/>
    <p:sldId id="915" r:id="rId33"/>
    <p:sldId id="916" r:id="rId34"/>
    <p:sldId id="917" r:id="rId35"/>
    <p:sldId id="918" r:id="rId36"/>
    <p:sldId id="920" r:id="rId37"/>
    <p:sldId id="922" r:id="rId38"/>
    <p:sldId id="765" r:id="rId39"/>
    <p:sldId id="885" r:id="rId40"/>
    <p:sldId id="886" r:id="rId41"/>
    <p:sldId id="685" r:id="rId42"/>
  </p:sldIdLst>
  <p:sldSz cx="9144000" cy="6858000" type="screen4x3"/>
  <p:notesSz cx="6797675" cy="9926638"/>
  <p:defaultTextStyle>
    <a:defPPr>
      <a:defRPr lang="en-GB"/>
    </a:defPPr>
    <a:lvl1pPr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1pPr>
    <a:lvl2pPr marL="4572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2pPr>
    <a:lvl3pPr marL="9144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3pPr>
    <a:lvl4pPr marL="13716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4pPr>
    <a:lvl5pPr marL="18288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5pPr>
    <a:lvl6pPr marL="2286000" algn="l" defTabSz="457200" rtl="0" eaLnBrk="1" latinLnBrk="0" hangingPunct="1">
      <a:defRPr sz="2200" i="1" kern="1200">
        <a:solidFill>
          <a:schemeClr val="bg1"/>
        </a:solidFill>
        <a:latin typeface="Myriad Web" charset="0"/>
        <a:ea typeface="ＭＳ Ｐゴシック" charset="0"/>
        <a:cs typeface="ＭＳ Ｐゴシック" charset="0"/>
      </a:defRPr>
    </a:lvl6pPr>
    <a:lvl7pPr marL="2743200" algn="l" defTabSz="457200" rtl="0" eaLnBrk="1" latinLnBrk="0" hangingPunct="1">
      <a:defRPr sz="2200" i="1" kern="1200">
        <a:solidFill>
          <a:schemeClr val="bg1"/>
        </a:solidFill>
        <a:latin typeface="Myriad Web" charset="0"/>
        <a:ea typeface="ＭＳ Ｐゴシック" charset="0"/>
        <a:cs typeface="ＭＳ Ｐゴシック" charset="0"/>
      </a:defRPr>
    </a:lvl7pPr>
    <a:lvl8pPr marL="3200400" algn="l" defTabSz="457200" rtl="0" eaLnBrk="1" latinLnBrk="0" hangingPunct="1">
      <a:defRPr sz="2200" i="1" kern="1200">
        <a:solidFill>
          <a:schemeClr val="bg1"/>
        </a:solidFill>
        <a:latin typeface="Myriad Web" charset="0"/>
        <a:ea typeface="ＭＳ Ｐゴシック" charset="0"/>
        <a:cs typeface="ＭＳ Ｐゴシック" charset="0"/>
      </a:defRPr>
    </a:lvl8pPr>
    <a:lvl9pPr marL="3657600" algn="l" defTabSz="457200" rtl="0" eaLnBrk="1" latinLnBrk="0" hangingPunct="1">
      <a:defRPr sz="2200" i="1" kern="1200">
        <a:solidFill>
          <a:schemeClr val="bg1"/>
        </a:solidFill>
        <a:latin typeface="Myriad Web"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CCFF"/>
    <a:srgbClr val="5F5F5F"/>
    <a:srgbClr val="808080"/>
    <a:srgbClr val="B2B2B2"/>
    <a:srgbClr val="DDDDDD"/>
    <a:srgbClr val="A50021"/>
    <a:srgbClr val="FF66FF"/>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9" d="100"/>
          <a:sy n="89" d="100"/>
        </p:scale>
        <p:origin x="-164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interSettings" Target="printerSettings/printerSettings1.bin"/></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5266" name="Rectangle 2"/>
          <p:cNvSpPr>
            <a:spLocks noGrp="1" noChangeArrowheads="1"/>
          </p:cNvSpPr>
          <p:nvPr>
            <p:ph type="hdr" sz="quarter"/>
          </p:nvPr>
        </p:nvSpPr>
        <p:spPr bwMode="auto">
          <a:xfrm>
            <a:off x="0"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95267" name="Rectangle 3"/>
          <p:cNvSpPr>
            <a:spLocks noGrp="1" noChangeArrowheads="1"/>
          </p:cNvSpPr>
          <p:nvPr>
            <p:ph type="dt" sz="quarter" idx="1"/>
          </p:nvPr>
        </p:nvSpPr>
        <p:spPr bwMode="auto">
          <a:xfrm>
            <a:off x="3849688"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solidFill>
                  <a:schemeClr val="tx1"/>
                </a:solidFill>
                <a:latin typeface="Arial" charset="0"/>
                <a:ea typeface="Arial" charset="0"/>
                <a:cs typeface="Arial" charset="0"/>
              </a:defRPr>
            </a:lvl1pPr>
          </a:lstStyle>
          <a:p>
            <a:pPr>
              <a:defRPr/>
            </a:pPr>
            <a:endParaRPr lang="en-GB"/>
          </a:p>
        </p:txBody>
      </p:sp>
      <p:sp>
        <p:nvSpPr>
          <p:cNvPr id="395268" name="Rectangle 4"/>
          <p:cNvSpPr>
            <a:spLocks noGrp="1" noChangeArrowheads="1"/>
          </p:cNvSpPr>
          <p:nvPr>
            <p:ph type="ftr" sz="quarter" idx="2"/>
          </p:nvPr>
        </p:nvSpPr>
        <p:spPr bwMode="auto">
          <a:xfrm>
            <a:off x="0"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95269" name="Rectangle 5"/>
          <p:cNvSpPr>
            <a:spLocks noGrp="1" noChangeArrowheads="1"/>
          </p:cNvSpPr>
          <p:nvPr>
            <p:ph type="sldNum" sz="quarter" idx="3"/>
          </p:nvPr>
        </p:nvSpPr>
        <p:spPr bwMode="auto">
          <a:xfrm>
            <a:off x="3849688"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smtClean="0">
                <a:solidFill>
                  <a:schemeClr val="tx1"/>
                </a:solidFill>
                <a:latin typeface="Arial" charset="0"/>
                <a:cs typeface="Arial" charset="0"/>
              </a:defRPr>
            </a:lvl1pPr>
          </a:lstStyle>
          <a:p>
            <a:pPr>
              <a:defRPr/>
            </a:pPr>
            <a:fld id="{39733B8C-2DE3-1C42-9915-811C5E064F17}" type="slidenum">
              <a:rPr lang="en-GB"/>
              <a:pPr>
                <a:defRPr/>
              </a:pPr>
              <a:t>‹#›</a:t>
            </a:fld>
            <a:endParaRPr lang="en-GB"/>
          </a:p>
        </p:txBody>
      </p:sp>
    </p:spTree>
    <p:extLst>
      <p:ext uri="{BB962C8B-B14F-4D97-AF65-F5344CB8AC3E}">
        <p14:creationId xmlns:p14="http://schemas.microsoft.com/office/powerpoint/2010/main" val="73729772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0" name="Rectangle 2"/>
          <p:cNvSpPr>
            <a:spLocks noGrp="1" noChangeArrowheads="1"/>
          </p:cNvSpPr>
          <p:nvPr>
            <p:ph type="hdr" sz="quarter"/>
          </p:nvPr>
        </p:nvSpPr>
        <p:spPr bwMode="auto">
          <a:xfrm>
            <a:off x="0"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2771" name="Rectangle 3"/>
          <p:cNvSpPr>
            <a:spLocks noGrp="1" noChangeArrowheads="1"/>
          </p:cNvSpPr>
          <p:nvPr>
            <p:ph type="dt" idx="1"/>
          </p:nvPr>
        </p:nvSpPr>
        <p:spPr bwMode="auto">
          <a:xfrm>
            <a:off x="3849688"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solidFill>
                  <a:schemeClr val="tx1"/>
                </a:solidFill>
                <a:latin typeface="Arial" charset="0"/>
                <a:ea typeface="Arial" charset="0"/>
                <a:cs typeface="Arial" charset="0"/>
              </a:defRPr>
            </a:lvl1pPr>
          </a:lstStyle>
          <a:p>
            <a:pPr>
              <a:defRPr/>
            </a:pPr>
            <a:endParaRPr lang="en-GB"/>
          </a:p>
        </p:txBody>
      </p:sp>
      <p:sp>
        <p:nvSpPr>
          <p:cNvPr id="14340" name="Rectangle 4"/>
          <p:cNvSpPr>
            <a:spLocks noGrp="1" noRot="1" noChangeAspect="1" noChangeArrowheads="1" noTextEdit="1"/>
          </p:cNvSpPr>
          <p:nvPr>
            <p:ph type="sldImg" idx="2"/>
          </p:nvPr>
        </p:nvSpPr>
        <p:spPr bwMode="auto">
          <a:xfrm>
            <a:off x="915988" y="744538"/>
            <a:ext cx="4965700" cy="37226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773" name="Rectangle 5"/>
          <p:cNvSpPr>
            <a:spLocks noGrp="1" noChangeArrowheads="1"/>
          </p:cNvSpPr>
          <p:nvPr>
            <p:ph type="body" sz="quarter" idx="3"/>
          </p:nvPr>
        </p:nvSpPr>
        <p:spPr bwMode="auto">
          <a:xfrm>
            <a:off x="679450" y="4714875"/>
            <a:ext cx="5438775" cy="44672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2774" name="Rectangle 6"/>
          <p:cNvSpPr>
            <a:spLocks noGrp="1" noChangeArrowheads="1"/>
          </p:cNvSpPr>
          <p:nvPr>
            <p:ph type="ftr" sz="quarter" idx="4"/>
          </p:nvPr>
        </p:nvSpPr>
        <p:spPr bwMode="auto">
          <a:xfrm>
            <a:off x="0"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2775" name="Rectangle 7"/>
          <p:cNvSpPr>
            <a:spLocks noGrp="1" noChangeArrowheads="1"/>
          </p:cNvSpPr>
          <p:nvPr>
            <p:ph type="sldNum" sz="quarter" idx="5"/>
          </p:nvPr>
        </p:nvSpPr>
        <p:spPr bwMode="auto">
          <a:xfrm>
            <a:off x="3849688"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smtClean="0">
                <a:solidFill>
                  <a:schemeClr val="tx1"/>
                </a:solidFill>
                <a:latin typeface="Arial" charset="0"/>
                <a:cs typeface="Arial" charset="0"/>
              </a:defRPr>
            </a:lvl1pPr>
          </a:lstStyle>
          <a:p>
            <a:pPr>
              <a:defRPr/>
            </a:pPr>
            <a:fld id="{CCF1C8E7-E493-F54B-A0BE-1B6347181D7C}" type="slidenum">
              <a:rPr lang="en-GB"/>
              <a:pPr>
                <a:defRPr/>
              </a:pPr>
              <a:t>‹#›</a:t>
            </a:fld>
            <a:endParaRPr lang="en-GB"/>
          </a:p>
        </p:txBody>
      </p:sp>
    </p:spTree>
    <p:extLst>
      <p:ext uri="{BB962C8B-B14F-4D97-AF65-F5344CB8AC3E}">
        <p14:creationId xmlns:p14="http://schemas.microsoft.com/office/powerpoint/2010/main" val="47956634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fld id="{B1736008-F04A-F743-ADF8-E0290FE824AF}" type="slidenum">
              <a:rPr lang="en-GB" sz="1200" i="0">
                <a:solidFill>
                  <a:schemeClr val="tx1"/>
                </a:solidFill>
                <a:latin typeface="Arial" charset="0"/>
              </a:rPr>
              <a:pPr eaLnBrk="1" hangingPunct="1"/>
              <a:t>1</a:t>
            </a:fld>
            <a:endParaRPr lang="en-GB" sz="1200" i="0">
              <a:solidFill>
                <a:schemeClr val="tx1"/>
              </a:solidFill>
              <a:latin typeface="Arial" charset="0"/>
            </a:endParaRPr>
          </a:p>
        </p:txBody>
      </p:sp>
      <p:sp>
        <p:nvSpPr>
          <p:cNvPr id="133123" name="Text Box 1"/>
          <p:cNvSpPr txBox="1">
            <a:spLocks noGrp="1" noRot="1" noChangeAspect="1" noChangeArrowheads="1"/>
          </p:cNvSpPr>
          <p:nvPr>
            <p:ph type="sldImg"/>
          </p:nvPr>
        </p:nvSpPr>
        <p:spPr>
          <a:xfrm>
            <a:off x="917575" y="744538"/>
            <a:ext cx="4964113" cy="3724275"/>
          </a:xfrm>
          <a:solidFill>
            <a:srgbClr val="FFFFFF"/>
          </a:solidFill>
          <a:ln/>
        </p:spPr>
      </p:sp>
      <p:sp>
        <p:nvSpPr>
          <p:cNvPr id="133124" name="Text Box 2"/>
          <p:cNvSpPr txBox="1">
            <a:spLocks noGrp="1" noChangeArrowheads="1"/>
          </p:cNvSpPr>
          <p:nvPr>
            <p:ph type="body" idx="1"/>
          </p:nvPr>
        </p:nvSpPr>
        <p:spPr>
          <a:xfrm>
            <a:off x="679450" y="4714875"/>
            <a:ext cx="5440363" cy="4562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wrap="none" anchor="ctr"/>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Arial" charset="0"/>
                <a:cs typeface="Arial" charset="0"/>
              </a:defRPr>
            </a:lvl2pPr>
            <a:lvl3pPr marL="1143000" indent="-228600">
              <a:defRPr sz="1200">
                <a:solidFill>
                  <a:schemeClr val="tx1"/>
                </a:solidFill>
                <a:latin typeface="Arial" charset="0"/>
                <a:ea typeface="Arial" charset="0"/>
                <a:cs typeface="Arial" charset="0"/>
              </a:defRPr>
            </a:lvl3pPr>
            <a:lvl4pPr marL="1600200" indent="-228600">
              <a:defRPr sz="1200">
                <a:solidFill>
                  <a:schemeClr val="tx1"/>
                </a:solidFill>
                <a:latin typeface="Arial" charset="0"/>
                <a:ea typeface="Arial" charset="0"/>
                <a:cs typeface="Arial" charset="0"/>
              </a:defRPr>
            </a:lvl4pPr>
            <a:lvl5pPr marL="2057400" indent="-228600">
              <a:defRPr sz="1200">
                <a:solidFill>
                  <a:schemeClr val="tx1"/>
                </a:solidFill>
                <a:latin typeface="Arial" charset="0"/>
                <a:ea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ea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ea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ea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ea typeface="Arial" charset="0"/>
                <a:cs typeface="Arial" charset="0"/>
              </a:defRPr>
            </a:lvl9p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6C8157DE-7ADE-8841-BC04-1EB748E4E2E5}" type="slidenum">
              <a:rPr lang="en-GB"/>
              <a:pPr>
                <a:defRPr/>
              </a:pPr>
              <a:t>‹#›</a:t>
            </a:fld>
            <a:endParaRPr lang="en-GB"/>
          </a:p>
        </p:txBody>
      </p:sp>
    </p:spTree>
    <p:extLst>
      <p:ext uri="{BB962C8B-B14F-4D97-AF65-F5344CB8AC3E}">
        <p14:creationId xmlns:p14="http://schemas.microsoft.com/office/powerpoint/2010/main" val="722227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6D607F22-5503-804B-9BA9-910DEB89399A}" type="slidenum">
              <a:rPr lang="en-GB"/>
              <a:pPr>
                <a:defRPr/>
              </a:pPr>
              <a:t>‹#›</a:t>
            </a:fld>
            <a:endParaRPr lang="en-GB"/>
          </a:p>
        </p:txBody>
      </p:sp>
    </p:spTree>
    <p:extLst>
      <p:ext uri="{BB962C8B-B14F-4D97-AF65-F5344CB8AC3E}">
        <p14:creationId xmlns:p14="http://schemas.microsoft.com/office/powerpoint/2010/main" val="197431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E9052A3E-AD3A-4045-ADAC-07AAAD6CD113}" type="slidenum">
              <a:rPr lang="en-GB"/>
              <a:pPr>
                <a:defRPr/>
              </a:pPr>
              <a:t>‹#›</a:t>
            </a:fld>
            <a:endParaRPr lang="en-GB"/>
          </a:p>
        </p:txBody>
      </p:sp>
    </p:spTree>
    <p:extLst>
      <p:ext uri="{BB962C8B-B14F-4D97-AF65-F5344CB8AC3E}">
        <p14:creationId xmlns:p14="http://schemas.microsoft.com/office/powerpoint/2010/main" val="851510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F5A09EE3-6F8F-4946-B020-5C55331F9456}" type="slidenum">
              <a:rPr lang="en-GB"/>
              <a:pPr>
                <a:defRPr/>
              </a:pPr>
              <a:t>‹#›</a:t>
            </a:fld>
            <a:endParaRPr lang="en-GB"/>
          </a:p>
        </p:txBody>
      </p:sp>
    </p:spTree>
    <p:extLst>
      <p:ext uri="{BB962C8B-B14F-4D97-AF65-F5344CB8AC3E}">
        <p14:creationId xmlns:p14="http://schemas.microsoft.com/office/powerpoint/2010/main" val="755129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4AA3F71A-DCE5-5E4F-BBAC-FF9837CB75F5}" type="slidenum">
              <a:rPr lang="en-GB"/>
              <a:pPr>
                <a:defRPr/>
              </a:pPr>
              <a:t>‹#›</a:t>
            </a:fld>
            <a:endParaRPr lang="en-GB"/>
          </a:p>
        </p:txBody>
      </p:sp>
    </p:spTree>
    <p:extLst>
      <p:ext uri="{BB962C8B-B14F-4D97-AF65-F5344CB8AC3E}">
        <p14:creationId xmlns:p14="http://schemas.microsoft.com/office/powerpoint/2010/main" val="1604987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0CA04479-9617-744C-8891-09ED58232E39}" type="slidenum">
              <a:rPr lang="en-GB"/>
              <a:pPr>
                <a:defRPr/>
              </a:pPr>
              <a:t>‹#›</a:t>
            </a:fld>
            <a:endParaRPr lang="en-GB"/>
          </a:p>
        </p:txBody>
      </p:sp>
    </p:spTree>
    <p:extLst>
      <p:ext uri="{BB962C8B-B14F-4D97-AF65-F5344CB8AC3E}">
        <p14:creationId xmlns:p14="http://schemas.microsoft.com/office/powerpoint/2010/main" val="327994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GB"/>
          </a:p>
        </p:txBody>
      </p:sp>
      <p:sp>
        <p:nvSpPr>
          <p:cNvPr id="8" name="Rectangle 5"/>
          <p:cNvSpPr>
            <a:spLocks noGrp="1" noChangeArrowheads="1"/>
          </p:cNvSpPr>
          <p:nvPr>
            <p:ph type="ftr" sz="quarter" idx="11"/>
          </p:nvPr>
        </p:nvSpPr>
        <p:spPr>
          <a:ln/>
        </p:spPr>
        <p:txBody>
          <a:bodyPr/>
          <a:lstStyle>
            <a:lvl1pPr>
              <a:defRPr/>
            </a:lvl1pPr>
          </a:lstStyle>
          <a:p>
            <a:pPr>
              <a:defRPr/>
            </a:pPr>
            <a:endParaRPr lang="en-GB"/>
          </a:p>
        </p:txBody>
      </p:sp>
      <p:sp>
        <p:nvSpPr>
          <p:cNvPr id="9" name="Rectangle 6"/>
          <p:cNvSpPr>
            <a:spLocks noGrp="1" noChangeArrowheads="1"/>
          </p:cNvSpPr>
          <p:nvPr>
            <p:ph type="sldNum" sz="quarter" idx="12"/>
          </p:nvPr>
        </p:nvSpPr>
        <p:spPr>
          <a:ln/>
        </p:spPr>
        <p:txBody>
          <a:bodyPr/>
          <a:lstStyle>
            <a:lvl1pPr>
              <a:defRPr/>
            </a:lvl1pPr>
          </a:lstStyle>
          <a:p>
            <a:pPr>
              <a:defRPr/>
            </a:pPr>
            <a:fld id="{4D2DB887-4339-7146-AC98-C625FB219672}" type="slidenum">
              <a:rPr lang="en-GB"/>
              <a:pPr>
                <a:defRPr/>
              </a:pPr>
              <a:t>‹#›</a:t>
            </a:fld>
            <a:endParaRPr lang="en-GB"/>
          </a:p>
        </p:txBody>
      </p:sp>
    </p:spTree>
    <p:extLst>
      <p:ext uri="{BB962C8B-B14F-4D97-AF65-F5344CB8AC3E}">
        <p14:creationId xmlns:p14="http://schemas.microsoft.com/office/powerpoint/2010/main" val="157031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GB"/>
          </a:p>
        </p:txBody>
      </p:sp>
      <p:sp>
        <p:nvSpPr>
          <p:cNvPr id="4" name="Rectangle 5"/>
          <p:cNvSpPr>
            <a:spLocks noGrp="1" noChangeArrowheads="1"/>
          </p:cNvSpPr>
          <p:nvPr>
            <p:ph type="ftr" sz="quarter" idx="11"/>
          </p:nvPr>
        </p:nvSpPr>
        <p:spPr>
          <a:ln/>
        </p:spPr>
        <p:txBody>
          <a:bodyPr/>
          <a:lstStyle>
            <a:lvl1pPr>
              <a:defRPr/>
            </a:lvl1pPr>
          </a:lstStyle>
          <a:p>
            <a:pPr>
              <a:defRPr/>
            </a:pPr>
            <a:endParaRPr lang="en-GB"/>
          </a:p>
        </p:txBody>
      </p:sp>
      <p:sp>
        <p:nvSpPr>
          <p:cNvPr id="5" name="Rectangle 6"/>
          <p:cNvSpPr>
            <a:spLocks noGrp="1" noChangeArrowheads="1"/>
          </p:cNvSpPr>
          <p:nvPr>
            <p:ph type="sldNum" sz="quarter" idx="12"/>
          </p:nvPr>
        </p:nvSpPr>
        <p:spPr>
          <a:ln/>
        </p:spPr>
        <p:txBody>
          <a:bodyPr/>
          <a:lstStyle>
            <a:lvl1pPr>
              <a:defRPr/>
            </a:lvl1pPr>
          </a:lstStyle>
          <a:p>
            <a:pPr>
              <a:defRPr/>
            </a:pPr>
            <a:fld id="{1E93B147-505D-514B-AD4C-7857EF95FF3D}" type="slidenum">
              <a:rPr lang="en-GB"/>
              <a:pPr>
                <a:defRPr/>
              </a:pPr>
              <a:t>‹#›</a:t>
            </a:fld>
            <a:endParaRPr lang="en-GB"/>
          </a:p>
        </p:txBody>
      </p:sp>
    </p:spTree>
    <p:extLst>
      <p:ext uri="{BB962C8B-B14F-4D97-AF65-F5344CB8AC3E}">
        <p14:creationId xmlns:p14="http://schemas.microsoft.com/office/powerpoint/2010/main" val="1666367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GB"/>
          </a:p>
        </p:txBody>
      </p:sp>
      <p:sp>
        <p:nvSpPr>
          <p:cNvPr id="3" name="Rectangle 5"/>
          <p:cNvSpPr>
            <a:spLocks noGrp="1" noChangeArrowheads="1"/>
          </p:cNvSpPr>
          <p:nvPr>
            <p:ph type="ftr" sz="quarter" idx="11"/>
          </p:nvPr>
        </p:nvSpPr>
        <p:spPr>
          <a:ln/>
        </p:spPr>
        <p:txBody>
          <a:bodyPr/>
          <a:lstStyle>
            <a:lvl1pPr>
              <a:defRPr/>
            </a:lvl1pPr>
          </a:lstStyle>
          <a:p>
            <a:pPr>
              <a:defRPr/>
            </a:pPr>
            <a:endParaRPr lang="en-GB"/>
          </a:p>
        </p:txBody>
      </p:sp>
      <p:sp>
        <p:nvSpPr>
          <p:cNvPr id="4" name="Rectangle 6"/>
          <p:cNvSpPr>
            <a:spLocks noGrp="1" noChangeArrowheads="1"/>
          </p:cNvSpPr>
          <p:nvPr>
            <p:ph type="sldNum" sz="quarter" idx="12"/>
          </p:nvPr>
        </p:nvSpPr>
        <p:spPr>
          <a:ln/>
        </p:spPr>
        <p:txBody>
          <a:bodyPr/>
          <a:lstStyle>
            <a:lvl1pPr>
              <a:defRPr/>
            </a:lvl1pPr>
          </a:lstStyle>
          <a:p>
            <a:pPr>
              <a:defRPr/>
            </a:pPr>
            <a:fld id="{E4E93B1A-DBF7-2B4F-8AD3-5B10538A8F3C}" type="slidenum">
              <a:rPr lang="en-GB"/>
              <a:pPr>
                <a:defRPr/>
              </a:pPr>
              <a:t>‹#›</a:t>
            </a:fld>
            <a:endParaRPr lang="en-GB"/>
          </a:p>
        </p:txBody>
      </p:sp>
    </p:spTree>
    <p:extLst>
      <p:ext uri="{BB962C8B-B14F-4D97-AF65-F5344CB8AC3E}">
        <p14:creationId xmlns:p14="http://schemas.microsoft.com/office/powerpoint/2010/main" val="2361520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C8A41ABB-A948-EE45-A7E0-5286F6F2743C}" type="slidenum">
              <a:rPr lang="en-GB"/>
              <a:pPr>
                <a:defRPr/>
              </a:pPr>
              <a:t>‹#›</a:t>
            </a:fld>
            <a:endParaRPr lang="en-GB"/>
          </a:p>
        </p:txBody>
      </p:sp>
    </p:spTree>
    <p:extLst>
      <p:ext uri="{BB962C8B-B14F-4D97-AF65-F5344CB8AC3E}">
        <p14:creationId xmlns:p14="http://schemas.microsoft.com/office/powerpoint/2010/main" val="304612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839CDE35-71D2-2243-9D4A-AD78A61BC157}" type="slidenum">
              <a:rPr lang="en-GB"/>
              <a:pPr>
                <a:defRPr/>
              </a:pPr>
              <a:t>‹#›</a:t>
            </a:fld>
            <a:endParaRPr lang="en-GB"/>
          </a:p>
        </p:txBody>
      </p:sp>
    </p:spTree>
    <p:extLst>
      <p:ext uri="{BB962C8B-B14F-4D97-AF65-F5344CB8AC3E}">
        <p14:creationId xmlns:p14="http://schemas.microsoft.com/office/powerpoint/2010/main" val="37597029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GB"/>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i="0">
                <a:solidFill>
                  <a:schemeClr val="tx1"/>
                </a:solidFill>
                <a:latin typeface="+mn-lt"/>
                <a:ea typeface="Arial" charset="0"/>
                <a:cs typeface="Arial" charset="0"/>
              </a:defRPr>
            </a:lvl1pPr>
          </a:lstStyle>
          <a:p>
            <a:pPr>
              <a:defRPr/>
            </a:pPr>
            <a:endParaRPr lang="en-GB"/>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i="0">
                <a:solidFill>
                  <a:schemeClr val="tx1"/>
                </a:solidFill>
                <a:latin typeface="+mn-lt"/>
                <a:ea typeface="Arial" charset="0"/>
                <a:cs typeface="Arial" charset="0"/>
              </a:defRPr>
            </a:lvl1pPr>
          </a:lstStyle>
          <a:p>
            <a:pPr>
              <a:defRPr/>
            </a:pPr>
            <a:endParaRPr lang="en-GB"/>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i="0" smtClean="0">
                <a:solidFill>
                  <a:schemeClr val="tx1"/>
                </a:solidFill>
                <a:latin typeface="Arial" charset="0"/>
                <a:cs typeface="Arial" charset="0"/>
              </a:defRPr>
            </a:lvl1pPr>
          </a:lstStyle>
          <a:p>
            <a:pPr>
              <a:defRPr/>
            </a:pPr>
            <a:fld id="{FB14D638-E988-8C44-A846-58F243421F53}" type="slidenum">
              <a:rPr lang="en-GB"/>
              <a:pPr>
                <a:defRPr/>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ＭＳ Ｐゴシック" charset="0"/>
          <a:cs typeface="+mj-cs"/>
        </a:defRPr>
      </a:lvl1pPr>
      <a:lvl2pPr algn="ctr" rtl="0" eaLnBrk="0" fontAlgn="base" hangingPunct="0">
        <a:spcBef>
          <a:spcPct val="0"/>
        </a:spcBef>
        <a:spcAft>
          <a:spcPct val="0"/>
        </a:spcAft>
        <a:defRPr sz="4400">
          <a:solidFill>
            <a:schemeClr val="tx2"/>
          </a:solidFill>
          <a:latin typeface="Arial" charset="0"/>
          <a:ea typeface="ＭＳ Ｐゴシック" charset="0"/>
          <a:cs typeface="Arial" charset="0"/>
        </a:defRPr>
      </a:lvl2pPr>
      <a:lvl3pPr algn="ctr" rtl="0" eaLnBrk="0" fontAlgn="base" hangingPunct="0">
        <a:spcBef>
          <a:spcPct val="0"/>
        </a:spcBef>
        <a:spcAft>
          <a:spcPct val="0"/>
        </a:spcAft>
        <a:defRPr sz="4400">
          <a:solidFill>
            <a:schemeClr val="tx2"/>
          </a:solidFill>
          <a:latin typeface="Arial" charset="0"/>
          <a:ea typeface="ＭＳ Ｐゴシック" charset="0"/>
          <a:cs typeface="Arial" charset="0"/>
        </a:defRPr>
      </a:lvl3pPr>
      <a:lvl4pPr algn="ctr" rtl="0" eaLnBrk="0" fontAlgn="base" hangingPunct="0">
        <a:spcBef>
          <a:spcPct val="0"/>
        </a:spcBef>
        <a:spcAft>
          <a:spcPct val="0"/>
        </a:spcAft>
        <a:defRPr sz="4400">
          <a:solidFill>
            <a:schemeClr val="tx2"/>
          </a:solidFill>
          <a:latin typeface="Arial" charset="0"/>
          <a:ea typeface="ＭＳ Ｐゴシック" charset="0"/>
          <a:cs typeface="Arial" charset="0"/>
        </a:defRPr>
      </a:lvl4pPr>
      <a:lvl5pPr algn="ctr" rtl="0" eaLnBrk="0" fontAlgn="base" hangingPunct="0">
        <a:spcBef>
          <a:spcPct val="0"/>
        </a:spcBef>
        <a:spcAft>
          <a:spcPct val="0"/>
        </a:spcAft>
        <a:defRPr sz="4400">
          <a:solidFill>
            <a:schemeClr val="tx2"/>
          </a:solidFill>
          <a:latin typeface="Arial" charset="0"/>
          <a:ea typeface="ＭＳ Ｐゴシック"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0"/>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37" name="Picture 1"/>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0" y="741363"/>
            <a:ext cx="9144000" cy="6116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0" name="Rectangle 2"/>
          <p:cNvSpPr>
            <a:spLocks noChangeArrowheads="1"/>
          </p:cNvSpPr>
          <p:nvPr/>
        </p:nvSpPr>
        <p:spPr bwMode="auto">
          <a:xfrm>
            <a:off x="0" y="730250"/>
            <a:ext cx="9144000" cy="1260475"/>
          </a:xfrm>
          <a:prstGeom prst="rect">
            <a:avLst/>
          </a:prstGeom>
          <a:gradFill flip="none" rotWithShape="1">
            <a:gsLst>
              <a:gs pos="0">
                <a:schemeClr val="tx1">
                  <a:alpha val="0"/>
                </a:schemeClr>
              </a:gs>
              <a:gs pos="100000">
                <a:srgbClr val="FFFFFF">
                  <a:alpha val="0"/>
                </a:srgbClr>
              </a:gs>
              <a:gs pos="1000">
                <a:schemeClr val="tx1"/>
              </a:gs>
            </a:gsLst>
            <a:lin ang="5400000" scaled="0"/>
            <a:tileRect/>
          </a:gradFill>
          <a:ln w="9525">
            <a:noFill/>
            <a:round/>
            <a:headEnd/>
            <a:tailEnd/>
          </a:ln>
          <a:effectLst/>
        </p:spPr>
        <p:txBody>
          <a:bodyPr wrap="none" anchor="ctr"/>
          <a:lstStyle/>
          <a:p>
            <a:pPr>
              <a:defRPr/>
            </a:pPr>
            <a:endParaRPr lang="en-US" dirty="0">
              <a:cs typeface="Arial" charset="0"/>
            </a:endParaRPr>
          </a:p>
        </p:txBody>
      </p:sp>
      <p:sp>
        <p:nvSpPr>
          <p:cNvPr id="11" name="Rectangle 2"/>
          <p:cNvSpPr>
            <a:spLocks noChangeArrowheads="1"/>
          </p:cNvSpPr>
          <p:nvPr/>
        </p:nvSpPr>
        <p:spPr bwMode="auto">
          <a:xfrm>
            <a:off x="0" y="730250"/>
            <a:ext cx="9144000" cy="1260475"/>
          </a:xfrm>
          <a:prstGeom prst="rect">
            <a:avLst/>
          </a:prstGeom>
          <a:gradFill flip="none" rotWithShape="1">
            <a:gsLst>
              <a:gs pos="0">
                <a:schemeClr val="tx1">
                  <a:alpha val="0"/>
                </a:schemeClr>
              </a:gs>
              <a:gs pos="100000">
                <a:srgbClr val="FFFFFF">
                  <a:alpha val="0"/>
                </a:srgbClr>
              </a:gs>
              <a:gs pos="1000">
                <a:schemeClr val="tx1"/>
              </a:gs>
            </a:gsLst>
            <a:lin ang="5400000" scaled="0"/>
            <a:tileRect/>
          </a:gradFill>
          <a:ln w="9525">
            <a:noFill/>
            <a:round/>
            <a:headEnd/>
            <a:tailEnd/>
          </a:ln>
          <a:effectLst/>
        </p:spPr>
        <p:txBody>
          <a:bodyPr wrap="none" anchor="ctr"/>
          <a:lstStyle/>
          <a:p>
            <a:pPr>
              <a:defRPr/>
            </a:pPr>
            <a:endParaRPr lang="en-US" dirty="0">
              <a:cs typeface="Arial" charset="0"/>
            </a:endParaRPr>
          </a:p>
        </p:txBody>
      </p:sp>
      <p:sp>
        <p:nvSpPr>
          <p:cNvPr id="3077" name="Text Box 5"/>
          <p:cNvSpPr txBox="1">
            <a:spLocks noChangeArrowheads="1"/>
          </p:cNvSpPr>
          <p:nvPr/>
        </p:nvSpPr>
        <p:spPr bwMode="auto">
          <a:xfrm>
            <a:off x="620713" y="333375"/>
            <a:ext cx="5634037" cy="863600"/>
          </a:xfrm>
          <a:prstGeom prst="rect">
            <a:avLst/>
          </a:prstGeom>
          <a:noFill/>
          <a:ln w="9525">
            <a:noFill/>
            <a:round/>
            <a:headEnd/>
            <a:tailEnd/>
          </a:ln>
          <a:effectLst>
            <a:outerShdw blurRad="50800" dist="38100" dir="2700000">
              <a:srgbClr val="000000">
                <a:alpha val="75000"/>
              </a:srgbClr>
            </a:outerShdw>
          </a:effectLst>
        </p:spPr>
        <p:txBody>
          <a:bodyPr wrap="none"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5000" b="1" i="0" dirty="0">
                <a:solidFill>
                  <a:srgbClr val="FFFFFF"/>
                </a:solidFill>
                <a:ea typeface="Arial" charset="0"/>
                <a:cs typeface="Arial" charset="0"/>
              </a:rPr>
              <a:t>How to construct a</a:t>
            </a:r>
          </a:p>
        </p:txBody>
      </p:sp>
      <p:sp>
        <p:nvSpPr>
          <p:cNvPr id="8" name="Text Box 5"/>
          <p:cNvSpPr txBox="1">
            <a:spLocks noChangeArrowheads="1"/>
          </p:cNvSpPr>
          <p:nvPr/>
        </p:nvSpPr>
        <p:spPr bwMode="auto">
          <a:xfrm>
            <a:off x="1746626" y="724785"/>
            <a:ext cx="7145854" cy="863955"/>
          </a:xfrm>
          <a:prstGeom prst="rect">
            <a:avLst/>
          </a:prstGeom>
          <a:noFill/>
          <a:ln w="9525">
            <a:noFill/>
            <a:round/>
            <a:headEnd/>
            <a:tailEnd/>
          </a:ln>
          <a:effectLst>
            <a:outerShdw blurRad="50800" dist="38100" dir="2700000">
              <a:srgbClr val="000000">
                <a:alpha val="81000"/>
              </a:srgbClr>
            </a:outerShdw>
          </a:effectLst>
        </p:spPr>
        <p:txBody>
          <a:bodyPr wrap="none"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5000" b="1" i="0" dirty="0">
                <a:solidFill>
                  <a:srgbClr val="FFFFFF"/>
                </a:solidFill>
                <a:effectLst>
                  <a:glow rad="101600">
                    <a:schemeClr val="tx1">
                      <a:alpha val="75000"/>
                    </a:schemeClr>
                  </a:glow>
                </a:effectLst>
                <a:ea typeface="Arial" charset="0"/>
                <a:cs typeface="Arial" charset="0"/>
              </a:rPr>
              <a:t>Minimal Theory of Mind</a:t>
            </a:r>
          </a:p>
        </p:txBody>
      </p:sp>
      <p:pic>
        <p:nvPicPr>
          <p:cNvPr id="116742" name="Picture 4"/>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4049713" y="1214438"/>
            <a:ext cx="4651375" cy="620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787"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0359" name="Rectangle 7"/>
          <p:cNvSpPr>
            <a:spLocks noChangeArrowheads="1"/>
          </p:cNvSpPr>
          <p:nvPr/>
        </p:nvSpPr>
        <p:spPr bwMode="auto">
          <a:xfrm>
            <a:off x="971204" y="3356992"/>
            <a:ext cx="5761037"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mindless, and the other which treats objects and events as having propositional attitudes. I see no way of bridging the </a:t>
            </a:r>
            <a:r>
              <a:rPr lang="en-GB" i="0" dirty="0" smtClean="0">
                <a:effectLst>
                  <a:glow rad="101600">
                    <a:schemeClr val="tx1">
                      <a:alpha val="75000"/>
                    </a:schemeClr>
                  </a:glow>
                </a:effectLst>
                <a:cs typeface="Arial" charset="0"/>
              </a:rPr>
              <a:t>gap</a:t>
            </a:r>
            <a:r>
              <a:rPr lang="ja-JP" altLang="en-GB" i="0" dirty="0" smtClean="0">
                <a:effectLst>
                  <a:glow rad="101600">
                    <a:schemeClr val="tx1">
                      <a:alpha val="75000"/>
                    </a:schemeClr>
                  </a:glow>
                </a:effectLst>
                <a:cs typeface="Arial" charset="0"/>
              </a:rPr>
              <a:t>”</a:t>
            </a:r>
            <a:r>
              <a:rPr lang="en-GB" i="0" dirty="0" smtClean="0">
                <a:effectLst>
                  <a:glow rad="101600">
                    <a:schemeClr val="tx1">
                      <a:alpha val="75000"/>
                    </a:schemeClr>
                  </a:glow>
                </a:effectLst>
                <a:cs typeface="Arial" charset="0"/>
              </a:rPr>
              <a:t> </a:t>
            </a:r>
            <a:endParaRPr lang="en-GB" i="0" dirty="0">
              <a:effectLst>
                <a:glow rad="101600">
                  <a:schemeClr val="tx1">
                    <a:alpha val="75000"/>
                  </a:schemeClr>
                </a:glow>
              </a:effectLst>
              <a:cs typeface="Arial" charset="0"/>
            </a:endParaRPr>
          </a:p>
          <a:p>
            <a:pPr algn="r">
              <a:defRPr/>
            </a:pPr>
            <a:r>
              <a:rPr lang="en-GB" i="0" dirty="0">
                <a:effectLst>
                  <a:glow rad="101600">
                    <a:schemeClr val="tx1">
                      <a:alpha val="75000"/>
                    </a:schemeClr>
                  </a:glow>
                </a:effectLst>
                <a:cs typeface="Arial" charset="0"/>
              </a:rPr>
              <a:t>(Davidson 2003: 697)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811"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812" name="Rectangle 5"/>
          <p:cNvSpPr>
            <a:spLocks noChangeArrowheads="1"/>
          </p:cNvSpPr>
          <p:nvPr/>
        </p:nvSpPr>
        <p:spPr bwMode="auto">
          <a:xfrm rot="-60000">
            <a:off x="1906588" y="4745038"/>
            <a:ext cx="2808287" cy="43021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19813" name="Rectangle 6"/>
          <p:cNvSpPr>
            <a:spLocks noChangeArrowheads="1"/>
          </p:cNvSpPr>
          <p:nvPr/>
        </p:nvSpPr>
        <p:spPr bwMode="auto">
          <a:xfrm rot="60000">
            <a:off x="4414838" y="4054475"/>
            <a:ext cx="1125537" cy="43021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00359" name="Rectangle 7"/>
          <p:cNvSpPr>
            <a:spLocks noChangeArrowheads="1"/>
          </p:cNvSpPr>
          <p:nvPr/>
        </p:nvSpPr>
        <p:spPr bwMode="auto">
          <a:xfrm>
            <a:off x="971204" y="3343052"/>
            <a:ext cx="5761037" cy="246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a:t>
            </a:r>
            <a:r>
              <a:rPr lang="en-GB" i="0" dirty="0">
                <a:solidFill>
                  <a:schemeClr val="tx1"/>
                </a:solidFill>
                <a:effectLst>
                  <a:glow rad="101600">
                    <a:schemeClr val="bg1">
                      <a:alpha val="75000"/>
                    </a:schemeClr>
                  </a:glow>
                </a:effectLst>
                <a:cs typeface="Arial" charset="0"/>
              </a:rPr>
              <a:t>mindless</a:t>
            </a:r>
            <a:r>
              <a:rPr lang="en-GB" i="0" dirty="0">
                <a:effectLst>
                  <a:glow rad="101600">
                    <a:schemeClr val="tx1">
                      <a:alpha val="75000"/>
                    </a:schemeClr>
                  </a:glow>
                </a:effectLst>
                <a:cs typeface="Arial" charset="0"/>
              </a:rPr>
              <a:t>, and the other which treats objects and events as having </a:t>
            </a:r>
            <a:r>
              <a:rPr lang="en-GB" i="0" dirty="0">
                <a:solidFill>
                  <a:schemeClr val="tx1"/>
                </a:solidFill>
                <a:effectLst>
                  <a:glow rad="101600">
                    <a:schemeClr val="bg1">
                      <a:alpha val="75000"/>
                    </a:schemeClr>
                  </a:glow>
                </a:effectLst>
                <a:cs typeface="Arial" charset="0"/>
              </a:rPr>
              <a:t>propositional attitudes</a:t>
            </a:r>
            <a:r>
              <a:rPr lang="en-GB" i="0" dirty="0">
                <a:effectLst>
                  <a:glow rad="101600">
                    <a:schemeClr val="tx1">
                      <a:alpha val="75000"/>
                    </a:schemeClr>
                  </a:glow>
                </a:effectLst>
                <a:cs typeface="Arial" charset="0"/>
              </a:rPr>
              <a:t>. I see no way of bridging the </a:t>
            </a:r>
            <a:r>
              <a:rPr lang="en-GB" i="0" dirty="0" smtClean="0">
                <a:effectLst>
                  <a:glow rad="101600">
                    <a:schemeClr val="tx1">
                      <a:alpha val="75000"/>
                    </a:schemeClr>
                  </a:glow>
                </a:effectLst>
                <a:cs typeface="Arial" charset="0"/>
              </a:rPr>
              <a:t>gap</a:t>
            </a:r>
            <a:r>
              <a:rPr lang="ja-JP" altLang="en-GB" i="0" dirty="0" smtClean="0">
                <a:effectLst>
                  <a:glow rad="101600">
                    <a:schemeClr val="tx1">
                      <a:alpha val="75000"/>
                    </a:schemeClr>
                  </a:glow>
                </a:effectLst>
                <a:cs typeface="Arial" charset="0"/>
              </a:rPr>
              <a:t>”</a:t>
            </a:r>
            <a:r>
              <a:rPr lang="en-GB" i="0" dirty="0" smtClean="0">
                <a:effectLst>
                  <a:glow rad="101600">
                    <a:schemeClr val="tx1">
                      <a:alpha val="75000"/>
                    </a:schemeClr>
                  </a:glow>
                </a:effectLst>
                <a:cs typeface="Arial" charset="0"/>
              </a:rPr>
              <a:t> </a:t>
            </a:r>
            <a:endParaRPr lang="en-GB" i="0" dirty="0">
              <a:effectLst>
                <a:glow rad="101600">
                  <a:schemeClr val="tx1">
                    <a:alpha val="75000"/>
                  </a:schemeClr>
                </a:glow>
              </a:effectLst>
              <a:cs typeface="Arial" charset="0"/>
            </a:endParaRPr>
          </a:p>
          <a:p>
            <a:pPr algn="r">
              <a:defRPr/>
            </a:pPr>
            <a:r>
              <a:rPr lang="en-GB" i="0" dirty="0">
                <a:effectLst>
                  <a:glow rad="101600">
                    <a:schemeClr val="tx1">
                      <a:alpha val="75000"/>
                    </a:schemeClr>
                  </a:glow>
                </a:effectLst>
                <a:cs typeface="Arial" charset="0"/>
              </a:rPr>
              <a:t>(Davidson 2003: 697)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0833"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2555776" y="2132856"/>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6" name="Text Box 2"/>
          <p:cNvSpPr txBox="1">
            <a:spLocks noChangeArrowheads="1"/>
          </p:cNvSpPr>
          <p:nvPr/>
        </p:nvSpPr>
        <p:spPr bwMode="auto">
          <a:xfrm>
            <a:off x="2339752" y="43312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obstacle</a:t>
            </a:r>
          </a:p>
        </p:txBody>
      </p:sp>
      <p:sp>
        <p:nvSpPr>
          <p:cNvPr id="7" name="Text Box 2"/>
          <p:cNvSpPr txBox="1">
            <a:spLocks noChangeArrowheads="1"/>
          </p:cNvSpPr>
          <p:nvPr/>
        </p:nvSpPr>
        <p:spPr bwMode="auto">
          <a:xfrm>
            <a:off x="3779912" y="3379639"/>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
        <p:nvSpPr>
          <p:cNvPr id="11" name="Text Box 2"/>
          <p:cNvSpPr txBox="1">
            <a:spLocks noChangeArrowheads="1"/>
          </p:cNvSpPr>
          <p:nvPr/>
        </p:nvSpPr>
        <p:spPr bwMode="auto">
          <a:xfrm>
            <a:off x="3491880" y="551723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Grasp of everyday psychological concepts like belief, desire, knowledge and intention is all-or-nothing.</a:t>
            </a:r>
            <a:endParaRPr lang="en-GB" dirty="0">
              <a:solidFill>
                <a:schemeClr val="accent3"/>
              </a:solidFill>
              <a:effectLst>
                <a:glow rad="101600">
                  <a:schemeClr val="tx1">
                    <a:alpha val="75000"/>
                  </a:schemeClr>
                </a:glow>
              </a:effectLst>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2" descr="P7180704"/>
          <p:cNvPicPr>
            <a:picLocks noChangeAspect="1" noChangeArrowheads="1"/>
          </p:cNvPicPr>
          <p:nvPr/>
        </p:nvPicPr>
        <p:blipFill>
          <a:blip r:embed="rId2">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9487" name="Rectangle 31"/>
          <p:cNvSpPr>
            <a:spLocks noChangeArrowheads="1"/>
          </p:cNvSpPr>
          <p:nvPr/>
        </p:nvSpPr>
        <p:spPr bwMode="auto">
          <a:xfrm flipV="1">
            <a:off x="0" y="-60325"/>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8" name="Text Box 3"/>
          <p:cNvSpPr txBox="1">
            <a:spLocks noChangeArrowheads="1"/>
          </p:cNvSpPr>
          <p:nvPr/>
        </p:nvSpPr>
        <p:spPr bwMode="auto">
          <a:xfrm>
            <a:off x="468313" y="404813"/>
            <a:ext cx="3816350" cy="1096962"/>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Picture 2" descr="P7180704"/>
          <p:cNvPicPr>
            <a:picLocks noChangeAspect="1" noChangeArrowheads="1"/>
          </p:cNvPicPr>
          <p:nvPr/>
        </p:nvPicPr>
        <p:blipFill>
          <a:blip r:embed="rId2">
            <a:lum bright="-24000"/>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62883" name="Rectangle 3"/>
          <p:cNvSpPr>
            <a:spLocks noChangeArrowheads="1"/>
          </p:cNvSpPr>
          <p:nvPr/>
        </p:nvSpPr>
        <p:spPr bwMode="auto">
          <a:xfrm flipV="1">
            <a:off x="0" y="0"/>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10" name="Text Box 2"/>
          <p:cNvSpPr txBox="1">
            <a:spLocks noChangeArrowheads="1"/>
          </p:cNvSpPr>
          <p:nvPr/>
        </p:nvSpPr>
        <p:spPr bwMode="auto">
          <a:xfrm>
            <a:off x="468313" y="404813"/>
            <a:ext cx="3816350" cy="260508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p:txBody>
      </p:sp>
      <p:sp>
        <p:nvSpPr>
          <p:cNvPr id="11" name="Text Box 3"/>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12" name="Text Box 4"/>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2" descr="P7180704"/>
          <p:cNvPicPr>
            <a:picLocks noChangeAspect="1" noChangeArrowheads="1"/>
          </p:cNvPicPr>
          <p:nvPr/>
        </p:nvPicPr>
        <p:blipFill>
          <a:blip r:embed="rId2">
            <a:lum bright="-48000"/>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3"/>
          <p:cNvSpPr>
            <a:spLocks noChangeArrowheads="1"/>
          </p:cNvSpPr>
          <p:nvPr/>
        </p:nvSpPr>
        <p:spPr bwMode="auto">
          <a:xfrm flipV="1">
            <a:off x="0" y="0"/>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705545" name="Text Box 9"/>
          <p:cNvSpPr txBox="1">
            <a:spLocks noChangeArrowheads="1"/>
          </p:cNvSpPr>
          <p:nvPr/>
        </p:nvSpPr>
        <p:spPr bwMode="auto">
          <a:xfrm>
            <a:off x="468313" y="404813"/>
            <a:ext cx="3816350" cy="4448175"/>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a:p>
            <a:pPr eaLnBrk="1" hangingPunct="1">
              <a:spcBef>
                <a:spcPct val="50000"/>
              </a:spcBef>
              <a:defRPr/>
            </a:pPr>
            <a:r>
              <a:rPr lang="en-GB" b="1" i="0" smtClean="0"/>
              <a:t>Scrub-jays </a:t>
            </a:r>
            <a:r>
              <a:rPr lang="en-GB" i="0" smtClean="0"/>
              <a:t>selectively re-cache their food in ways that deprive competitors of knowledge of its location </a:t>
            </a:r>
          </a:p>
          <a:p>
            <a:pPr eaLnBrk="1" hangingPunct="1">
              <a:defRPr/>
            </a:pPr>
            <a:endParaRPr lang="en-GB" i="0" smtClean="0"/>
          </a:p>
        </p:txBody>
      </p:sp>
      <p:sp>
        <p:nvSpPr>
          <p:cNvPr id="705546" name="Text Box 10"/>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705547" name="Text Box 11"/>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
        <p:nvSpPr>
          <p:cNvPr id="705548" name="Text Box 12"/>
          <p:cNvSpPr txBox="1">
            <a:spLocks noChangeArrowheads="1"/>
          </p:cNvSpPr>
          <p:nvPr/>
        </p:nvSpPr>
        <p:spPr bwMode="auto">
          <a:xfrm>
            <a:off x="4932363" y="4076700"/>
            <a:ext cx="3816350" cy="427038"/>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(Clayton, Dally &amp; Emery 2007)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ext Box 2"/>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1506" name="Text Box 3"/>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1507" name="Text Box 4"/>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1508" name="Text Box 5"/>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1509" name="Text Box 6"/>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1510" name="Text Box 7"/>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ChangeArrowheads="1"/>
          </p:cNvSpPr>
          <p:nvPr/>
        </p:nvSpPr>
        <p:spPr bwMode="auto">
          <a:xfrm rot="-60000">
            <a:off x="2406650" y="438150"/>
            <a:ext cx="985838" cy="36036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22530" name="Text Box 3"/>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solidFill>
                  <a:schemeClr val="tx1"/>
                </a:solidFill>
              </a:rPr>
              <a:t>abilities</a:t>
            </a:r>
            <a:r>
              <a:rPr lang="en-GB"/>
              <a:t>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2531"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2532"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2533"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2534" name="Text Box 7"/>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2535" name="Text Box 8"/>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ext Box 3"/>
          <p:cNvSpPr txBox="1">
            <a:spLocks noChangeArrowheads="1"/>
          </p:cNvSpPr>
          <p:nvPr/>
        </p:nvSpPr>
        <p:spPr bwMode="auto">
          <a:xfrm>
            <a:off x="468313" y="404813"/>
            <a:ext cx="3816350" cy="635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3554"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3555"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3556"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3557" name="Text Box 7"/>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3558" name="Text Box 8"/>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4578" name="Text Box 4"/>
          <p:cNvSpPr txBox="1">
            <a:spLocks noChangeArrowheads="1"/>
          </p:cNvSpPr>
          <p:nvPr/>
        </p:nvSpPr>
        <p:spPr bwMode="auto">
          <a:xfrm>
            <a:off x="4932363" y="404813"/>
            <a:ext cx="3816350"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4579"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5602" name="Text Box 3"/>
          <p:cNvSpPr txBox="1">
            <a:spLocks noChangeArrowheads="1"/>
          </p:cNvSpPr>
          <p:nvPr/>
        </p:nvSpPr>
        <p:spPr bwMode="auto">
          <a:xfrm>
            <a:off x="4932363" y="404813"/>
            <a:ext cx="38163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a:t>
            </a:r>
            <a:r>
              <a:rPr lang="en-GB">
                <a:solidFill>
                  <a:schemeClr val="tx1"/>
                </a:solidFill>
              </a:rPr>
              <a:t> </a:t>
            </a:r>
            <a:r>
              <a:rPr lang="en-GB" i="0">
                <a:solidFill>
                  <a:schemeClr val="tx1"/>
                </a:solidFill>
              </a:rPr>
              <a:t>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5603" name="Text Box 5"/>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6626" name="Text Box 4"/>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bg2"/>
                </a:solidFill>
              </a:rPr>
              <a:t>(a) conceptual sophistication</a:t>
            </a:r>
          </a:p>
          <a:p>
            <a:pPr eaLnBrk="1" hangingPunct="1">
              <a:spcBef>
                <a:spcPct val="25000"/>
              </a:spcBef>
            </a:pPr>
            <a:r>
              <a:rPr lang="en-GB" i="0">
                <a:solidFill>
                  <a:schemeClr val="bg2"/>
                </a:solidFill>
              </a:rPr>
              <a:t>- takes years to develop</a:t>
            </a:r>
          </a:p>
          <a:p>
            <a:pPr eaLnBrk="1" hangingPunct="1">
              <a:spcBef>
                <a:spcPct val="25000"/>
              </a:spcBef>
            </a:pPr>
            <a:r>
              <a:rPr lang="en-GB" i="0">
                <a:solidFill>
                  <a:schemeClr val="bg2"/>
                </a:solidFill>
              </a:rPr>
              <a:t>- development tied to acquisition of  executive function and language</a:t>
            </a:r>
          </a:p>
          <a:p>
            <a:pPr eaLnBrk="1" hangingPunct="1">
              <a:spcBef>
                <a:spcPct val="25000"/>
              </a:spcBef>
            </a:pPr>
            <a:r>
              <a:rPr lang="en-GB" i="0">
                <a:solidFill>
                  <a:schemeClr val="bg2"/>
                </a:solidFill>
              </a:rPr>
              <a:t>- development facilitated by training and siblings</a:t>
            </a:r>
          </a:p>
          <a:p>
            <a:pPr eaLnBrk="1" hangingPunct="1">
              <a:spcBef>
                <a:spcPct val="50000"/>
              </a:spcBef>
            </a:pPr>
            <a:endParaRPr lang="en-GB" i="0">
              <a:solidFill>
                <a:schemeClr val="bg2"/>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6627"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7650" name="Text Box 3"/>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7651" name="Text Box 4"/>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ext Box 3"/>
          <p:cNvSpPr txBox="1">
            <a:spLocks noChangeArrowheads="1"/>
          </p:cNvSpPr>
          <p:nvPr/>
        </p:nvSpPr>
        <p:spPr bwMode="auto">
          <a:xfrm>
            <a:off x="665163" y="369888"/>
            <a:ext cx="7812087" cy="596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Aft>
                <a:spcPct val="50000"/>
              </a:spcAft>
            </a:pPr>
            <a:r>
              <a:rPr lang="en-GB" i="0"/>
              <a:t>Propositional attitudes … </a:t>
            </a:r>
          </a:p>
          <a:p>
            <a:pPr eaLnBrk="1" hangingPunct="1">
              <a:spcAft>
                <a:spcPct val="50000"/>
              </a:spcAft>
            </a:pPr>
            <a:r>
              <a:rPr lang="en-GB" i="0"/>
              <a:t>cause actions</a:t>
            </a:r>
          </a:p>
          <a:p>
            <a:pPr eaLnBrk="1" hangingPunct="1">
              <a:spcAft>
                <a:spcPct val="50000"/>
              </a:spcAft>
            </a:pPr>
            <a:r>
              <a:rPr lang="en-GB" i="0"/>
              <a:t>resemble </a:t>
            </a:r>
            <a:r>
              <a:rPr lang="ja-JP" altLang="en-GB" i="0"/>
              <a:t>“</a:t>
            </a:r>
            <a:r>
              <a:rPr lang="en-GB" altLang="ja-JP" i="0"/>
              <a:t>intervening variables</a:t>
            </a:r>
            <a:r>
              <a:rPr lang="ja-JP" altLang="en-GB" i="0"/>
              <a:t>”</a:t>
            </a:r>
            <a:r>
              <a:rPr lang="en-GB" altLang="ja-JP" i="0"/>
              <a:t> linking environment to behaviour</a:t>
            </a:r>
          </a:p>
          <a:p>
            <a:pPr eaLnBrk="1" hangingPunct="1">
              <a:spcAft>
                <a:spcPct val="50000"/>
              </a:spcAft>
            </a:pPr>
            <a:r>
              <a:rPr lang="en-GB" i="0"/>
              <a:t>have contents which may be true or false</a:t>
            </a:r>
          </a:p>
          <a:p>
            <a:pPr eaLnBrk="1" hangingPunct="1">
              <a:spcAft>
                <a:spcPct val="50000"/>
              </a:spcAft>
            </a:pPr>
            <a:r>
              <a:rPr lang="en-GB" i="0"/>
              <a:t>have contents which may refer to non-existent entities </a:t>
            </a:r>
          </a:p>
          <a:p>
            <a:pPr eaLnBrk="1" hangingPunct="1">
              <a:spcAft>
                <a:spcPct val="50000"/>
              </a:spcAft>
            </a:pPr>
            <a:r>
              <a:rPr lang="en-GB" i="0"/>
              <a:t>are involved in uncodifiably complex causal interactions</a:t>
            </a:r>
          </a:p>
          <a:p>
            <a:pPr eaLnBrk="1" hangingPunct="1">
              <a:spcAft>
                <a:spcPct val="50000"/>
              </a:spcAft>
            </a:pPr>
            <a:r>
              <a:rPr lang="en-GB" i="0"/>
              <a:t>have contents which are individuated by senses, not only by referents</a:t>
            </a:r>
          </a:p>
          <a:p>
            <a:pPr eaLnBrk="1" hangingPunct="1">
              <a:spcAft>
                <a:spcPct val="50000"/>
              </a:spcAft>
            </a:pPr>
            <a:r>
              <a:rPr lang="en-GB" i="0"/>
              <a:t>are associated with normative requirements</a:t>
            </a:r>
          </a:p>
          <a:p>
            <a:pPr eaLnBrk="1" hangingPunct="1">
              <a:spcAft>
                <a:spcPct val="50000"/>
              </a:spcAft>
            </a:pPr>
            <a:r>
              <a:rPr lang="en-GB" i="0"/>
              <a:t>are indviduated in terms of their interlocking roles in causal and normative explanations of thought and action</a:t>
            </a:r>
          </a:p>
          <a:p>
            <a:pPr eaLnBrk="1" hangingPunct="1">
              <a:spcAft>
                <a:spcPct val="50000"/>
              </a:spcAft>
            </a:pPr>
            <a:r>
              <a:rPr lang="en-GB" i="0"/>
              <a:t>…</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Tree>
    <p:extLst>
      <p:ext uri="{BB962C8B-B14F-4D97-AF65-F5344CB8AC3E}">
        <p14:creationId xmlns:p14="http://schemas.microsoft.com/office/powerpoint/2010/main" val="155983180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Tree>
    <p:extLst>
      <p:ext uri="{BB962C8B-B14F-4D97-AF65-F5344CB8AC3E}">
        <p14:creationId xmlns:p14="http://schemas.microsoft.com/office/powerpoint/2010/main" val="411337742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2" name="Oval 1"/>
          <p:cNvSpPr/>
          <p:nvPr/>
        </p:nvSpPr>
        <p:spPr bwMode="auto">
          <a:xfrm>
            <a:off x="4283968" y="1052736"/>
            <a:ext cx="1080120" cy="1080120"/>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Tree>
    <p:extLst>
      <p:ext uri="{BB962C8B-B14F-4D97-AF65-F5344CB8AC3E}">
        <p14:creationId xmlns:p14="http://schemas.microsoft.com/office/powerpoint/2010/main" val="215044773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2" name="Oval 1"/>
          <p:cNvSpPr/>
          <p:nvPr/>
        </p:nvSpPr>
        <p:spPr bwMode="auto">
          <a:xfrm>
            <a:off x="4283968" y="1052736"/>
            <a:ext cx="1080120" cy="1080120"/>
          </a:xfrm>
          <a:prstGeom prst="ellipse">
            <a:avLst/>
          </a:prstGeom>
          <a:solidFill>
            <a:schemeClr val="tx1">
              <a:lumMod val="75000"/>
              <a:lumOff val="2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Oval 7"/>
          <p:cNvSpPr/>
          <p:nvPr/>
        </p:nvSpPr>
        <p:spPr bwMode="auto">
          <a:xfrm>
            <a:off x="3923928" y="1052736"/>
            <a:ext cx="1080120" cy="1080120"/>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9" name="Oval 8"/>
          <p:cNvSpPr/>
          <p:nvPr/>
        </p:nvSpPr>
        <p:spPr bwMode="auto">
          <a:xfrm>
            <a:off x="3563888"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Tree>
    <p:extLst>
      <p:ext uri="{BB962C8B-B14F-4D97-AF65-F5344CB8AC3E}">
        <p14:creationId xmlns:p14="http://schemas.microsoft.com/office/powerpoint/2010/main" val="85605005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41206833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9" name="Oval 8"/>
          <p:cNvSpPr/>
          <p:nvPr/>
        </p:nvSpPr>
        <p:spPr bwMode="auto">
          <a:xfrm>
            <a:off x="2555776"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Tree>
    <p:extLst>
      <p:ext uri="{BB962C8B-B14F-4D97-AF65-F5344CB8AC3E}">
        <p14:creationId xmlns:p14="http://schemas.microsoft.com/office/powerpoint/2010/main" val="31818655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Tree>
    <p:extLst>
      <p:ext uri="{BB962C8B-B14F-4D97-AF65-F5344CB8AC3E}">
        <p14:creationId xmlns:p14="http://schemas.microsoft.com/office/powerpoint/2010/main" val="109697329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p:cNvSpPr/>
          <p:nvPr/>
        </p:nvSpPr>
        <p:spPr bwMode="auto">
          <a:xfrm>
            <a:off x="2555776"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Tree>
    <p:extLst>
      <p:ext uri="{BB962C8B-B14F-4D97-AF65-F5344CB8AC3E}">
        <p14:creationId xmlns:p14="http://schemas.microsoft.com/office/powerpoint/2010/main" val="36867022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9" name="Oval 8"/>
          <p:cNvSpPr/>
          <p:nvPr/>
        </p:nvSpPr>
        <p:spPr bwMode="auto">
          <a:xfrm>
            <a:off x="3563888" y="1052736"/>
            <a:ext cx="1080120" cy="1080120"/>
          </a:xfrm>
          <a:prstGeom prst="ellipse">
            <a:avLst/>
          </a:prstGeom>
          <a:solidFill>
            <a:schemeClr val="tx1">
              <a:lumMod val="75000"/>
              <a:lumOff val="2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0" name="Oval 9"/>
          <p:cNvSpPr/>
          <p:nvPr/>
        </p:nvSpPr>
        <p:spPr bwMode="auto">
          <a:xfrm>
            <a:off x="3923928" y="1052736"/>
            <a:ext cx="1080120" cy="1080120"/>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1" name="Oval 10"/>
          <p:cNvSpPr/>
          <p:nvPr/>
        </p:nvSpPr>
        <p:spPr bwMode="auto">
          <a:xfrm>
            <a:off x="4283968"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Tree>
    <p:extLst>
      <p:ext uri="{BB962C8B-B14F-4D97-AF65-F5344CB8AC3E}">
        <p14:creationId xmlns:p14="http://schemas.microsoft.com/office/powerpoint/2010/main" val="339953401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p:cNvSpPr/>
          <p:nvPr/>
        </p:nvSpPr>
        <p:spPr bwMode="auto">
          <a:xfrm>
            <a:off x="5724128"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Tree>
    <p:extLst>
      <p:ext uri="{BB962C8B-B14F-4D97-AF65-F5344CB8AC3E}">
        <p14:creationId xmlns:p14="http://schemas.microsoft.com/office/powerpoint/2010/main" val="91454933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Tree>
    <p:extLst>
      <p:ext uri="{BB962C8B-B14F-4D97-AF65-F5344CB8AC3E}">
        <p14:creationId xmlns:p14="http://schemas.microsoft.com/office/powerpoint/2010/main" val="28187865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5" name="Rectangle 14"/>
          <p:cNvSpPr/>
          <p:nvPr/>
        </p:nvSpPr>
        <p:spPr bwMode="auto">
          <a:xfrm>
            <a:off x="1115616" y="620688"/>
            <a:ext cx="7128792" cy="1800200"/>
          </a:xfrm>
          <a:prstGeom prst="rect">
            <a:avLst/>
          </a:prstGeom>
          <a:solidFill>
            <a:schemeClr val="tx1">
              <a:alpha val="34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13" name="Rectangle 12"/>
          <p:cNvSpPr/>
          <p:nvPr/>
        </p:nvSpPr>
        <p:spPr bwMode="auto">
          <a:xfrm rot="21540000">
            <a:off x="2843808" y="1362723"/>
            <a:ext cx="2520280" cy="504056"/>
          </a:xfrm>
          <a:prstGeom prst="rect">
            <a:avLst/>
          </a:prstGeom>
          <a:solidFill>
            <a:srgbClr val="660066"/>
          </a:solidFill>
          <a:ln w="9525" cap="flat" cmpd="sng" algn="ctr">
            <a:no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4" name="Text Box 2"/>
          <p:cNvSpPr txBox="1">
            <a:spLocks noChangeArrowheads="1"/>
          </p:cNvSpPr>
          <p:nvPr/>
        </p:nvSpPr>
        <p:spPr bwMode="auto">
          <a:xfrm>
            <a:off x="2771800" y="1363884"/>
            <a:ext cx="266429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b="1" i="0" dirty="0" smtClean="0">
                <a:effectLst>
                  <a:glow rad="101600">
                    <a:schemeClr val="tx1">
                      <a:alpha val="75000"/>
                    </a:schemeClr>
                  </a:glow>
                </a:effectLst>
              </a:rPr>
              <a:t>Where is the ball?</a:t>
            </a:r>
            <a:endParaRPr lang="en-GB" b="1" dirty="0" smtClean="0">
              <a:effectLst>
                <a:glow rad="101600">
                  <a:schemeClr val="tx1">
                    <a:alpha val="75000"/>
                  </a:schemeClr>
                </a:glow>
              </a:effectLst>
            </a:endParaRPr>
          </a:p>
        </p:txBody>
      </p:sp>
    </p:spTree>
    <p:extLst>
      <p:ext uri="{BB962C8B-B14F-4D97-AF65-F5344CB8AC3E}">
        <p14:creationId xmlns:p14="http://schemas.microsoft.com/office/powerpoint/2010/main" val="272706414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5" name="Rectangle 14"/>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6" name="Rectangle 15"/>
          <p:cNvSpPr/>
          <p:nvPr/>
        </p:nvSpPr>
        <p:spPr bwMode="auto">
          <a:xfrm>
            <a:off x="1115616" y="620688"/>
            <a:ext cx="7128792" cy="1800200"/>
          </a:xfrm>
          <a:prstGeom prst="rect">
            <a:avLst/>
          </a:prstGeom>
          <a:solidFill>
            <a:schemeClr val="tx1">
              <a:alpha val="34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9" name="Text Box 2"/>
          <p:cNvSpPr txBox="1">
            <a:spLocks noChangeArrowheads="1"/>
          </p:cNvSpPr>
          <p:nvPr/>
        </p:nvSpPr>
        <p:spPr bwMode="auto">
          <a:xfrm>
            <a:off x="2267744" y="5157192"/>
            <a:ext cx="2016224"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Other’s belief True</a:t>
            </a:r>
            <a:endParaRPr lang="en-GB" dirty="0" smtClean="0">
              <a:effectLst>
                <a:glow rad="101600">
                  <a:schemeClr val="tx1">
                    <a:alpha val="75000"/>
                  </a:schemeClr>
                </a:glow>
              </a:effectLst>
            </a:endParaRPr>
          </a:p>
        </p:txBody>
      </p:sp>
      <p:sp>
        <p:nvSpPr>
          <p:cNvPr id="10" name="Text Box 2"/>
          <p:cNvSpPr txBox="1">
            <a:spLocks noChangeArrowheads="1"/>
          </p:cNvSpPr>
          <p:nvPr/>
        </p:nvSpPr>
        <p:spPr bwMode="auto">
          <a:xfrm>
            <a:off x="4211960" y="5157192"/>
            <a:ext cx="223224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Other’s belief False</a:t>
            </a:r>
            <a:endParaRPr lang="en-GB" dirty="0" smtClean="0">
              <a:effectLst>
                <a:glow rad="101600">
                  <a:schemeClr val="tx1">
                    <a:alpha val="75000"/>
                  </a:schemeClr>
                </a:glow>
              </a:effectLst>
            </a:endParaRPr>
          </a:p>
        </p:txBody>
      </p:sp>
      <p:sp>
        <p:nvSpPr>
          <p:cNvPr id="2" name="Rectangle 1"/>
          <p:cNvSpPr/>
          <p:nvPr/>
        </p:nvSpPr>
        <p:spPr bwMode="auto">
          <a:xfrm>
            <a:off x="2843808" y="3645024"/>
            <a:ext cx="792088" cy="1440160"/>
          </a:xfrm>
          <a:prstGeom prst="rect">
            <a:avLst/>
          </a:prstGeom>
          <a:solidFill>
            <a:srgbClr val="FFFFFF"/>
          </a:solidFill>
          <a:ln w="9525" cap="flat" cmpd="sng" algn="ctr">
            <a:solidFill>
              <a:srgbClr val="000000"/>
            </a:solidFill>
            <a:prstDash val="solid"/>
            <a:round/>
            <a:headEnd type="none" w="med" len="med"/>
            <a:tailEnd type="none" w="med" len="med"/>
          </a:ln>
          <a:effectLst>
            <a:glow rad="406400">
              <a:schemeClr val="tx1">
                <a:alpha val="75000"/>
              </a:schemeClr>
            </a:glow>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1" name="Rectangle 10"/>
          <p:cNvSpPr/>
          <p:nvPr/>
        </p:nvSpPr>
        <p:spPr bwMode="auto">
          <a:xfrm>
            <a:off x="4932040" y="2060848"/>
            <a:ext cx="792088" cy="3024336"/>
          </a:xfrm>
          <a:prstGeom prst="rect">
            <a:avLst/>
          </a:prstGeom>
          <a:solidFill>
            <a:srgbClr val="FFFFFF"/>
          </a:solidFill>
          <a:ln w="9525" cap="flat" cmpd="sng" algn="ctr">
            <a:solidFill>
              <a:srgbClr val="000000"/>
            </a:solidFill>
            <a:prstDash val="solid"/>
            <a:round/>
            <a:headEnd type="none" w="med" len="med"/>
            <a:tailEnd type="none" w="med" len="med"/>
          </a:ln>
          <a:effectLst>
            <a:glow rad="406400">
              <a:schemeClr val="tx1">
                <a:alpha val="75000"/>
              </a:schemeClr>
            </a:glow>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3" name="Text Box 2"/>
          <p:cNvSpPr txBox="1">
            <a:spLocks noChangeArrowheads="1"/>
          </p:cNvSpPr>
          <p:nvPr/>
        </p:nvSpPr>
        <p:spPr bwMode="auto">
          <a:xfrm rot="16200000">
            <a:off x="863009" y="3753616"/>
            <a:ext cx="252028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RT / looing time</a:t>
            </a:r>
            <a:endParaRPr lang="en-GB" dirty="0" smtClean="0">
              <a:effectLst>
                <a:glow rad="101600">
                  <a:schemeClr val="tx1">
                    <a:alpha val="75000"/>
                  </a:schemeClr>
                </a:glow>
              </a:effectLst>
            </a:endParaRPr>
          </a:p>
        </p:txBody>
      </p:sp>
      <p:sp>
        <p:nvSpPr>
          <p:cNvPr id="12" name="Rectangle 11"/>
          <p:cNvSpPr/>
          <p:nvPr/>
        </p:nvSpPr>
        <p:spPr bwMode="auto">
          <a:xfrm rot="21540000">
            <a:off x="2843808" y="1362723"/>
            <a:ext cx="2520280" cy="504056"/>
          </a:xfrm>
          <a:prstGeom prst="rect">
            <a:avLst/>
          </a:prstGeom>
          <a:solidFill>
            <a:srgbClr val="660066"/>
          </a:solidFill>
          <a:ln w="9525" cap="flat" cmpd="sng" algn="ctr">
            <a:no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Text Box 2"/>
          <p:cNvSpPr txBox="1">
            <a:spLocks noChangeArrowheads="1"/>
          </p:cNvSpPr>
          <p:nvPr/>
        </p:nvSpPr>
        <p:spPr bwMode="auto">
          <a:xfrm>
            <a:off x="2771800" y="1363884"/>
            <a:ext cx="266429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b="1" i="0" dirty="0" smtClean="0">
                <a:effectLst>
                  <a:glow rad="101600">
                    <a:schemeClr val="tx1">
                      <a:alpha val="75000"/>
                    </a:schemeClr>
                  </a:glow>
                </a:effectLst>
              </a:rPr>
              <a:t>Where is the ball?</a:t>
            </a:r>
            <a:endParaRPr lang="en-GB" b="1" dirty="0" smtClean="0">
              <a:effectLst>
                <a:glow rad="101600">
                  <a:schemeClr val="tx1">
                    <a:alpha val="75000"/>
                  </a:schemeClr>
                </a:glow>
              </a:effectLst>
            </a:endParaRPr>
          </a:p>
        </p:txBody>
      </p:sp>
    </p:spTree>
    <p:extLst>
      <p:ext uri="{BB962C8B-B14F-4D97-AF65-F5344CB8AC3E}">
        <p14:creationId xmlns:p14="http://schemas.microsoft.com/office/powerpoint/2010/main" val="210199519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21" name="Group 2"/>
          <p:cNvGrpSpPr>
            <a:grpSpLocks/>
          </p:cNvGrpSpPr>
          <p:nvPr/>
        </p:nvGrpSpPr>
        <p:grpSpPr bwMode="auto">
          <a:xfrm>
            <a:off x="1169988" y="4968875"/>
            <a:ext cx="2087562" cy="1957388"/>
            <a:chOff x="2971" y="1117"/>
            <a:chExt cx="1225" cy="1149"/>
          </a:xfrm>
        </p:grpSpPr>
        <p:pic>
          <p:nvPicPr>
            <p:cNvPr id="30728" name="Picture 3"/>
            <p:cNvPicPr>
              <a:picLocks noChangeAspect="1" noChangeArrowheads="1"/>
            </p:cNvPicPr>
            <p:nvPr/>
          </p:nvPicPr>
          <p:blipFill>
            <a:blip r:embed="rId2">
              <a:lum bright="-18000" contrast="48000"/>
              <a:grayscl/>
              <a:extLst>
                <a:ext uri="{28A0092B-C50C-407E-A947-70E740481C1C}">
                  <a14:useLocalDpi xmlns:a14="http://schemas.microsoft.com/office/drawing/2010/main" val="0"/>
                </a:ext>
              </a:extLst>
            </a:blip>
            <a:srcRect l="30537" t="37593" r="21402" b="18729"/>
            <a:stretch>
              <a:fillRect/>
            </a:stretch>
          </p:blipFill>
          <p:spPr bwMode="auto">
            <a:xfrm>
              <a:off x="2971" y="1117"/>
              <a:ext cx="1225" cy="1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9" name="Rectangle 4"/>
            <p:cNvSpPr>
              <a:spLocks noChangeArrowheads="1"/>
            </p:cNvSpPr>
            <p:nvPr/>
          </p:nvSpPr>
          <p:spPr bwMode="auto">
            <a:xfrm>
              <a:off x="3651" y="1117"/>
              <a:ext cx="544" cy="36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grpSp>
      <p:pic>
        <p:nvPicPr>
          <p:cNvPr id="30722" name="Picture 5"/>
          <p:cNvPicPr>
            <a:picLocks noChangeAspect="1" noChangeArrowheads="1"/>
          </p:cNvPicPr>
          <p:nvPr/>
        </p:nvPicPr>
        <p:blipFill>
          <a:blip r:embed="rId3">
            <a:lum bright="-12000" contrast="36000"/>
            <a:grayscl/>
            <a:extLst>
              <a:ext uri="{28A0092B-C50C-407E-A947-70E740481C1C}">
                <a14:useLocalDpi xmlns:a14="http://schemas.microsoft.com/office/drawing/2010/main" val="0"/>
              </a:ext>
            </a:extLst>
          </a:blip>
          <a:srcRect/>
          <a:stretch>
            <a:fillRect/>
          </a:stretch>
        </p:blipFill>
        <p:spPr bwMode="auto">
          <a:xfrm>
            <a:off x="2622550" y="4792663"/>
            <a:ext cx="1712913"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3" name="Picture 6"/>
          <p:cNvPicPr>
            <a:picLocks noChangeAspect="1" noChangeArrowheads="1"/>
          </p:cNvPicPr>
          <p:nvPr/>
        </p:nvPicPr>
        <p:blipFill>
          <a:blip r:embed="rId4">
            <a:lum bright="-12000" contrast="48000"/>
            <a:grayscl/>
            <a:extLst>
              <a:ext uri="{28A0092B-C50C-407E-A947-70E740481C1C}">
                <a14:useLocalDpi xmlns:a14="http://schemas.microsoft.com/office/drawing/2010/main" val="0"/>
              </a:ext>
            </a:extLst>
          </a:blip>
          <a:srcRect r="2737"/>
          <a:stretch>
            <a:fillRect/>
          </a:stretch>
        </p:blipFill>
        <p:spPr bwMode="auto">
          <a:xfrm>
            <a:off x="4262438" y="5010150"/>
            <a:ext cx="1373187" cy="191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Picture 7"/>
          <p:cNvPicPr>
            <a:picLocks noChangeAspect="1" noChangeArrowheads="1"/>
          </p:cNvPicPr>
          <p:nvPr/>
        </p:nvPicPr>
        <p:blipFill>
          <a:blip r:embed="rId5">
            <a:lum bright="-12000" contrast="42000"/>
            <a:grayscl/>
            <a:extLst>
              <a:ext uri="{28A0092B-C50C-407E-A947-70E740481C1C}">
                <a14:useLocalDpi xmlns:a14="http://schemas.microsoft.com/office/drawing/2010/main" val="0"/>
              </a:ext>
            </a:extLst>
          </a:blip>
          <a:srcRect r="4666"/>
          <a:stretch>
            <a:fillRect/>
          </a:stretch>
        </p:blipFill>
        <p:spPr bwMode="auto">
          <a:xfrm>
            <a:off x="-17463" y="5153025"/>
            <a:ext cx="1362076" cy="190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Rectangle 8"/>
          <p:cNvSpPr>
            <a:spLocks noChangeArrowheads="1"/>
          </p:cNvSpPr>
          <p:nvPr/>
        </p:nvSpPr>
        <p:spPr bwMode="auto">
          <a:xfrm>
            <a:off x="1908175" y="4724400"/>
            <a:ext cx="1079500" cy="504825"/>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10"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11"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8"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ChangeArrowheads="1"/>
          </p:cNvSpPr>
          <p:nvPr/>
        </p:nvSpPr>
        <p:spPr bwMode="auto">
          <a:xfrm>
            <a:off x="468313" y="922755"/>
            <a:ext cx="5761037"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dirty="0"/>
              <a:t>“</a:t>
            </a:r>
            <a:r>
              <a:rPr lang="en-GB" altLang="ja-JP" i="0" dirty="0"/>
              <a:t>chimpanzees understand … intentions … perception and knowledge … Moreover, they understand how these psychological states work together to produce intentional action</a:t>
            </a:r>
            <a:r>
              <a:rPr lang="ja-JP" altLang="en-GB" i="0" dirty="0"/>
              <a:t>”</a:t>
            </a:r>
            <a:r>
              <a:rPr lang="en-GB" altLang="ja-JP" i="0" dirty="0"/>
              <a:t> </a:t>
            </a:r>
          </a:p>
          <a:p>
            <a:pPr algn="r"/>
            <a:r>
              <a:rPr lang="en-GB" i="0" dirty="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93067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8"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
        <p:nvSpPr>
          <p:cNvPr id="32774" name="Rectangle 1"/>
          <p:cNvSpPr>
            <a:spLocks noChangeArrowheads="1"/>
          </p:cNvSpPr>
          <p:nvPr/>
        </p:nvSpPr>
        <p:spPr bwMode="auto">
          <a:xfrm>
            <a:off x="0" y="0"/>
            <a:ext cx="9144000" cy="6858000"/>
          </a:xfrm>
          <a:prstGeom prst="rect">
            <a:avLst/>
          </a:prstGeom>
          <a:solidFill>
            <a:schemeClr val="tx1">
              <a:alpha val="67058"/>
            </a:schemeClr>
          </a:solidFill>
          <a:ln>
            <a:noFill/>
          </a:ln>
          <a:extLst>
            <a:ext uri="{91240B29-F687-4f45-9708-019B960494DF}">
              <a14:hiddenLine xmlns:a14="http://schemas.microsoft.com/office/drawing/2010/main" w="9525">
                <a:solidFill>
                  <a:srgbClr val="000000"/>
                </a:solidFill>
                <a:round/>
                <a:headEnd/>
                <a:tailEnd/>
              </a14:hiddenLine>
            </a:ext>
          </a:extLst>
        </p:spPr>
        <p:txBody>
          <a:bodyPr>
            <a:spAutoFit/>
          </a:bodyPr>
          <a:lstStyle/>
          <a:p>
            <a:endParaRPr lang="en-US">
              <a:cs typeface="Arial" charset="0"/>
            </a:endParaRPr>
          </a:p>
        </p:txBody>
      </p:sp>
      <p:pic>
        <p:nvPicPr>
          <p:cNvPr id="32775" name="Picture 8" descr="apperly transparent.png"/>
          <p:cNvPicPr>
            <a:picLocks noChangeAspect="1"/>
          </p:cNvPicPr>
          <p:nvPr/>
        </p:nvPicPr>
        <p:blipFill>
          <a:blip r:embed="rId2">
            <a:extLst>
              <a:ext uri="{28A0092B-C50C-407E-A947-70E740481C1C}">
                <a14:useLocalDpi xmlns:a14="http://schemas.microsoft.com/office/drawing/2010/main" val="0"/>
              </a:ext>
            </a:extLst>
          </a:blip>
          <a:srcRect b="4765"/>
          <a:stretch>
            <a:fillRect/>
          </a:stretch>
        </p:blipFill>
        <p:spPr bwMode="auto">
          <a:xfrm>
            <a:off x="3059113" y="331788"/>
            <a:ext cx="6913562" cy="654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ChangeArrowheads="1"/>
          </p:cNvSpPr>
          <p:nvPr/>
        </p:nvSpPr>
        <p:spPr bwMode="auto">
          <a:xfrm>
            <a:off x="468313" y="922755"/>
            <a:ext cx="5761037"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dirty="0"/>
              <a:t>“</a:t>
            </a:r>
            <a:r>
              <a:rPr lang="en-GB" altLang="ja-JP" i="0" dirty="0"/>
              <a:t>chimpanzees understand … intentions … perception and knowledge … Moreover, they understand how these psychological states work together to produce intentional action</a:t>
            </a:r>
            <a:r>
              <a:rPr lang="ja-JP" altLang="en-GB" i="0" dirty="0"/>
              <a:t>”</a:t>
            </a:r>
            <a:r>
              <a:rPr lang="en-GB" altLang="ja-JP" i="0" dirty="0"/>
              <a:t> </a:t>
            </a:r>
          </a:p>
          <a:p>
            <a:pPr algn="r"/>
            <a:r>
              <a:rPr lang="en-GB" i="0" dirty="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Rectangle 4"/>
          <p:cNvSpPr>
            <a:spLocks noChangeArrowheads="1"/>
          </p:cNvSpPr>
          <p:nvPr/>
        </p:nvSpPr>
        <p:spPr bwMode="auto">
          <a:xfrm>
            <a:off x="468313" y="3500438"/>
            <a:ext cx="5761037"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ja-JP" i="0"/>
              <a:t>“chimpanzees probably do not understand others in terms of a fully human-like belief–desire psychology” </a:t>
            </a:r>
          </a:p>
          <a:p>
            <a:pPr algn="r"/>
            <a:r>
              <a:rPr lang="en-US" altLang="ja-JP" i="0"/>
              <a:t>(Call and Tomasello 2008)</a:t>
            </a:r>
            <a:endParaRPr lang="en-GB" i="0"/>
          </a:p>
        </p:txBody>
      </p:sp>
    </p:spTree>
    <p:extLst>
      <p:ext uri="{BB962C8B-B14F-4D97-AF65-F5344CB8AC3E}">
        <p14:creationId xmlns:p14="http://schemas.microsoft.com/office/powerpoint/2010/main" val="14972289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p:cNvSpPr>
            <a:spLocks noChangeArrowheads="1"/>
          </p:cNvSpPr>
          <p:nvPr/>
        </p:nvSpPr>
        <p:spPr bwMode="auto">
          <a:xfrm rot="-60000">
            <a:off x="2444750" y="1319213"/>
            <a:ext cx="1430338" cy="36036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5362" name="Rectangle 4"/>
          <p:cNvSpPr>
            <a:spLocks noChangeArrowheads="1"/>
          </p:cNvSpPr>
          <p:nvPr/>
        </p:nvSpPr>
        <p:spPr bwMode="auto">
          <a:xfrm>
            <a:off x="468313" y="931863"/>
            <a:ext cx="5761037" cy="176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chimpanzees understand … intentions … perception and </a:t>
            </a:r>
            <a:r>
              <a:rPr lang="en-GB" altLang="ja-JP" i="0">
                <a:solidFill>
                  <a:schemeClr val="tx1"/>
                </a:solidFill>
              </a:rPr>
              <a:t>knowledge</a:t>
            </a:r>
            <a:r>
              <a:rPr lang="en-GB" altLang="ja-JP" i="0"/>
              <a:t> … Moreover, they understand how these psychological states work together to produce intentional action</a:t>
            </a:r>
            <a:r>
              <a:rPr lang="ja-JP" altLang="en-GB" i="0"/>
              <a:t>”</a:t>
            </a:r>
            <a:r>
              <a:rPr lang="en-GB" altLang="ja-JP" i="0"/>
              <a:t> </a:t>
            </a:r>
          </a:p>
          <a:p>
            <a:pPr algn="r"/>
            <a:r>
              <a:rPr lang="en-GB" i="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Rectangle 4"/>
          <p:cNvSpPr>
            <a:spLocks noChangeArrowheads="1"/>
          </p:cNvSpPr>
          <p:nvPr/>
        </p:nvSpPr>
        <p:spPr bwMode="auto">
          <a:xfrm>
            <a:off x="468313" y="3500438"/>
            <a:ext cx="5761037"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ja-JP" i="0" dirty="0"/>
              <a:t>“chimpanzees probably do not understand others in terms of a fully human-like belief–desire psychology” </a:t>
            </a:r>
          </a:p>
          <a:p>
            <a:pPr algn="r"/>
            <a:r>
              <a:rPr lang="en-US" altLang="ja-JP" i="0" dirty="0"/>
              <a:t>(Call and Tomasello 2008)</a:t>
            </a:r>
            <a:endParaRPr lang="en-GB" i="0" dirty="0"/>
          </a:p>
        </p:txBody>
      </p:sp>
    </p:spTree>
    <p:extLst>
      <p:ext uri="{BB962C8B-B14F-4D97-AF65-F5344CB8AC3E}">
        <p14:creationId xmlns:p14="http://schemas.microsoft.com/office/powerpoint/2010/main" val="90377968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ChangeArrowheads="1"/>
          </p:cNvSpPr>
          <p:nvPr/>
        </p:nvSpPr>
        <p:spPr bwMode="auto">
          <a:xfrm rot="-60000">
            <a:off x="2444750" y="1319213"/>
            <a:ext cx="1430338" cy="36036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6386" name="Rectangle 3"/>
          <p:cNvSpPr>
            <a:spLocks noChangeArrowheads="1"/>
          </p:cNvSpPr>
          <p:nvPr/>
        </p:nvSpPr>
        <p:spPr bwMode="auto">
          <a:xfrm>
            <a:off x="468313" y="3694113"/>
            <a:ext cx="5761037" cy="2436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our [typical adult humans</a:t>
            </a:r>
            <a:r>
              <a:rPr lang="ja-JP" altLang="en-GB" i="0"/>
              <a:t>’</a:t>
            </a:r>
            <a:r>
              <a:rPr lang="en-GB" altLang="ja-JP" i="0"/>
              <a:t>] fundamental conception of what it is to know that P is itself an explanatory conception […] we think of S</a:t>
            </a:r>
            <a:r>
              <a:rPr lang="ja-JP" altLang="en-GB" i="0"/>
              <a:t>’</a:t>
            </a:r>
            <a:r>
              <a:rPr lang="en-GB" altLang="ja-JP" i="0"/>
              <a:t>s knowledge that P as something that can properly be explained by reference to what S has perceived or remembered or proved or ...</a:t>
            </a:r>
            <a:r>
              <a:rPr lang="ja-JP" altLang="en-GB" i="0"/>
              <a:t>”</a:t>
            </a:r>
            <a:r>
              <a:rPr lang="en-GB" altLang="ja-JP" i="0"/>
              <a:t> </a:t>
            </a:r>
          </a:p>
          <a:p>
            <a:pPr algn="r"/>
            <a:r>
              <a:rPr lang="en-GB" i="0"/>
              <a:t>(Cassam 2007: 356)</a:t>
            </a:r>
          </a:p>
        </p:txBody>
      </p:sp>
      <p:sp>
        <p:nvSpPr>
          <p:cNvPr id="16387" name="Rectangle 4"/>
          <p:cNvSpPr>
            <a:spLocks noChangeArrowheads="1"/>
          </p:cNvSpPr>
          <p:nvPr/>
        </p:nvSpPr>
        <p:spPr bwMode="auto">
          <a:xfrm>
            <a:off x="468313" y="931863"/>
            <a:ext cx="5761037" cy="176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chimpanzees understand … intentions … perception and </a:t>
            </a:r>
            <a:r>
              <a:rPr lang="en-GB" altLang="ja-JP" i="0">
                <a:solidFill>
                  <a:schemeClr val="tx1"/>
                </a:solidFill>
              </a:rPr>
              <a:t>knowledge</a:t>
            </a:r>
            <a:r>
              <a:rPr lang="en-GB" altLang="ja-JP" i="0"/>
              <a:t> … Moreover, they understand how these psychological states work together to produce intentional action</a:t>
            </a:r>
            <a:r>
              <a:rPr lang="ja-JP" altLang="en-GB" i="0"/>
              <a:t>”</a:t>
            </a:r>
            <a:r>
              <a:rPr lang="en-GB" altLang="ja-JP" i="0"/>
              <a:t> </a:t>
            </a:r>
          </a:p>
          <a:p>
            <a:pPr algn="r"/>
            <a:r>
              <a:rPr lang="en-GB" i="0"/>
              <a:t>(Call &amp; Tomasello 2008:191)</a:t>
            </a:r>
          </a:p>
        </p:txBody>
      </p:sp>
      <p:pic>
        <p:nvPicPr>
          <p:cNvPr id="16388"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8300" y="3860800"/>
            <a:ext cx="1571625" cy="2132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90" name="Picture 7" descr="tomasello_cutout"/>
          <p:cNvPicPr>
            <a:picLocks noChangeAspect="1" noChangeArrowheads="1"/>
          </p:cNvPicPr>
          <p:nvPr/>
        </p:nvPicPr>
        <p:blipFill>
          <a:blip r:embed="rId4">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263655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15571501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conjecture</a:t>
            </a:r>
          </a:p>
        </p:txBody>
      </p:sp>
      <p:sp>
        <p:nvSpPr>
          <p:cNvPr id="6" name="Text Box 2"/>
          <p:cNvSpPr txBox="1">
            <a:spLocks noChangeArrowheads="1"/>
          </p:cNvSpPr>
          <p:nvPr/>
        </p:nvSpPr>
        <p:spPr bwMode="auto">
          <a:xfrm>
            <a:off x="2339752" y="43312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obstacle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We need to understand how theory of mind cognition could come in degrees.</a:t>
            </a:r>
            <a:endParaRPr lang="en-GB" dirty="0">
              <a:solidFill>
                <a:schemeClr val="accent3">
                  <a:alpha val="34000"/>
                </a:schemeClr>
              </a:solidFill>
              <a:effectLst>
                <a:glow rad="101600">
                  <a:schemeClr val="tx1">
                    <a:alpha val="75000"/>
                  </a:schemeClr>
                </a:glow>
              </a:effectLst>
            </a:endParaRPr>
          </a:p>
        </p:txBody>
      </p:sp>
      <p:sp>
        <p:nvSpPr>
          <p:cNvPr id="11" name="Text Box 2"/>
          <p:cNvSpPr txBox="1">
            <a:spLocks noChangeArrowheads="1"/>
          </p:cNvSpPr>
          <p:nvPr/>
        </p:nvSpPr>
        <p:spPr bwMode="auto">
          <a:xfrm>
            <a:off x="3491880" y="551723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Grasp of everyday psychological concepts like belief, desire, knowledge and intention is all-or-nothing.</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37116698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2200" b="0" i="1" u="none" strike="noStrike" cap="none" normalizeH="0" baseline="0">
            <a:ln>
              <a:noFill/>
            </a:ln>
            <a:solidFill>
              <a:schemeClr val="bg1"/>
            </a:solidFill>
            <a:effectLst/>
            <a:latin typeface="Myriad Web" charset="0"/>
            <a:ea typeface="Arial" charset="0"/>
            <a:cs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2200" b="0" i="1" u="none" strike="noStrike" cap="none" normalizeH="0" baseline="0">
            <a:ln>
              <a:noFill/>
            </a:ln>
            <a:solidFill>
              <a:schemeClr val="bg1"/>
            </a:solidFill>
            <a:effectLst/>
            <a:latin typeface="Myriad Web" charset="0"/>
            <a:ea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25336</TotalTime>
  <Words>2036</Words>
  <Application>Microsoft Macintosh PowerPoint</Application>
  <PresentationFormat>On-screen Show (4:3)</PresentationFormat>
  <Paragraphs>197</Paragraphs>
  <Slides>41</Slides>
  <Notes>1</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minimal theory of mind</dc:title>
  <dc:subject/>
  <dc:creator>steve</dc:creator>
  <cp:keywords/>
  <dc:description/>
  <cp:lastModifiedBy>stev e</cp:lastModifiedBy>
  <cp:revision>890</cp:revision>
  <cp:lastPrinted>2011-10-12T08:43:18Z</cp:lastPrinted>
  <dcterms:created xsi:type="dcterms:W3CDTF">2010-11-18T13:50:24Z</dcterms:created>
  <dcterms:modified xsi:type="dcterms:W3CDTF">2011-10-12T09:50:10Z</dcterms:modified>
  <cp:category/>
</cp:coreProperties>
</file>

<file path=docProps/thumbnail.jpeg>
</file>